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4" r:id="rId3"/>
    <p:sldId id="275" r:id="rId4"/>
    <p:sldId id="279" r:id="rId5"/>
    <p:sldId id="276" r:id="rId6"/>
    <p:sldId id="277" r:id="rId7"/>
    <p:sldId id="280" r:id="rId8"/>
    <p:sldId id="264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1707" autoAdjust="0"/>
    <p:restoredTop sz="92683" autoAdjust="0"/>
  </p:normalViewPr>
  <p:slideViewPr>
    <p:cSldViewPr snapToGrid="0">
      <p:cViewPr>
        <p:scale>
          <a:sx n="87" d="100"/>
          <a:sy n="87" d="100"/>
        </p:scale>
        <p:origin x="544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10" d="100"/>
          <a:sy n="110" d="100"/>
        </p:scale>
        <p:origin x="-125" y="-12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74EF0-2806-49AA-85D0-DE9B509E7FF5}" type="datetimeFigureOut">
              <a:rPr lang="en-US" smtClean="0"/>
              <a:t>3/28/18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469BC-81A5-47BF-A1F7-234BA3B5145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394656"/>
            <a:ext cx="902825" cy="7493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449" y="8160153"/>
            <a:ext cx="736964" cy="9838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27" r="25151" b="30340"/>
          <a:stretch/>
        </p:blipFill>
        <p:spPr>
          <a:xfrm>
            <a:off x="2556160" y="8364773"/>
            <a:ext cx="1828800" cy="77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4949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8C2AA-E8D9-4587-B8C2-B7C9F2B6F5DA}" type="datetimeFigureOut">
              <a:rPr lang="en-US" smtClean="0"/>
              <a:t>3/28/18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70010-CAD3-4596-B20E-448908649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69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70010-CAD3-4596-B20E-448908649F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2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70010-CAD3-4596-B20E-448908649F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82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4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34" y="5281857"/>
            <a:ext cx="1144866" cy="15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134" y="5281857"/>
            <a:ext cx="1144866" cy="15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53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3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1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92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83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459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894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8345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A2AE3-58D6-48BA-A894-BA619EC9615F}" type="datetime1">
              <a:rPr lang="en-US" smtClean="0"/>
              <a:t>3/28/18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D2923-CC69-4094-B881-F4985A9683BA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8ABF723-EA43-B047-BFFF-864A69A4FAC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17" y="5146675"/>
            <a:ext cx="1179625" cy="15748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EBB2084-5CDC-D347-9C12-E4AA7F6A4EB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5984875"/>
            <a:ext cx="1765300" cy="7366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B22B636-9C3D-9545-B8B8-A703956B461A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100" y="5146675"/>
            <a:ext cx="1905000" cy="15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06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3889" y="450826"/>
            <a:ext cx="10615449" cy="2292374"/>
          </a:xfrm>
        </p:spPr>
        <p:txBody>
          <a:bodyPr>
            <a:normAutofit fontScale="90000"/>
          </a:bodyPr>
          <a:lstStyle/>
          <a:p>
            <a:r>
              <a:rPr lang="en-US" dirty="0"/>
              <a:t>Production of Short-lived Radionuclides in Asymmetric Supernovae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20106"/>
            <a:ext cx="9144000" cy="2237694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sz="2800" dirty="0"/>
              <a:t>Charlotte K. Johnson</a:t>
            </a:r>
          </a:p>
          <a:p>
            <a:r>
              <a:rPr lang="en-US" sz="2800" dirty="0"/>
              <a:t>Dr. Patrick Young</a:t>
            </a:r>
          </a:p>
          <a:p>
            <a:r>
              <a:rPr lang="en-US" dirty="0"/>
              <a:t>Department of Physics, School of Earth and Space Exploration</a:t>
            </a:r>
          </a:p>
          <a:p>
            <a:r>
              <a:rPr lang="en-US" dirty="0"/>
              <a:t>Arizona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328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8248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Computational models provide: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Guidance for observational data collection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A resource for interpreting observational data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Simulated information that cannot be recreated experimentally on Earth 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Provide insight into the history of our own solar system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Ratios of short-lived radionuclides (SLRs)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Heat source for differentiation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160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supernova simulations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A775F9-343A-4842-B648-696A08FD6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914" y="1782071"/>
            <a:ext cx="10970171" cy="214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613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Title 7">
                <a:extLst>
                  <a:ext uri="{FF2B5EF4-FFF2-40B4-BE49-F238E27FC236}">
                    <a16:creationId xmlns:a16="http://schemas.microsoft.com/office/drawing/2014/main" id="{3C5DF544-5959-DF47-8603-0FDA235CF60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-rich freezeout</a:t>
                </a:r>
              </a:p>
            </p:txBody>
          </p:sp>
        </mc:Choice>
        <mc:Fallback>
          <p:sp>
            <p:nvSpPr>
              <p:cNvPr id="8" name="Title 7">
                <a:extLst>
                  <a:ext uri="{FF2B5EF4-FFF2-40B4-BE49-F238E27FC236}">
                    <a16:creationId xmlns:a16="http://schemas.microsoft.com/office/drawing/2014/main" id="{3C5DF544-5959-DF47-8603-0FDA235CF6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1EF48B73-FEFC-314F-9220-F4FBE8C750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80" y="1391110"/>
            <a:ext cx="5358033" cy="40185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EB8AE87-67A4-174D-A160-5175F5C49D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233" y="1480573"/>
            <a:ext cx="5238749" cy="392906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1754E88-67CD-5D4F-B3BF-1E193AB2AEC9}"/>
              </a:ext>
            </a:extLst>
          </p:cNvPr>
          <p:cNvSpPr txBox="1"/>
          <p:nvPr/>
        </p:nvSpPr>
        <p:spPr>
          <a:xfrm>
            <a:off x="1607574" y="2047026"/>
            <a:ext cx="669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jet3b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E0AA28-CB5A-9145-B3F4-C6E5EBD054C8}"/>
              </a:ext>
            </a:extLst>
          </p:cNvPr>
          <p:cNvSpPr txBox="1"/>
          <p:nvPr/>
        </p:nvSpPr>
        <p:spPr>
          <a:xfrm>
            <a:off x="7344697" y="2047026"/>
            <a:ext cx="669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jet3b</a:t>
            </a:r>
          </a:p>
        </p:txBody>
      </p:sp>
    </p:spTree>
    <p:extLst>
      <p:ext uri="{BB962C8B-B14F-4D97-AF65-F5344CB8AC3E}">
        <p14:creationId xmlns:p14="http://schemas.microsoft.com/office/powerpoint/2010/main" val="2390502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253A5BC7-E8BA-7E4B-B8AA-0BFDA335A859}"/>
              </a:ext>
            </a:extLst>
          </p:cNvPr>
          <p:cNvSpPr txBox="1"/>
          <p:nvPr/>
        </p:nvSpPr>
        <p:spPr>
          <a:xfrm>
            <a:off x="1374356" y="554278"/>
            <a:ext cx="4640056" cy="1569660"/>
          </a:xfrm>
          <a:prstGeom prst="rect">
            <a:avLst/>
          </a:prstGeom>
          <a:noFill/>
          <a:effectLst>
            <a:glow rad="279400">
              <a:schemeClr val="accent3">
                <a:satMod val="175000"/>
                <a:alpha val="93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12700"/>
          </a:effectLst>
        </p:spPr>
        <p:txBody>
          <a:bodyPr wrap="square" rtlCol="0">
            <a:spAutoFit/>
          </a:bodyPr>
          <a:lstStyle/>
          <a:p>
            <a:r>
              <a:rPr lang="en-US" sz="3200" dirty="0"/>
              <a:t>Comparison of peak densities against peak temperatures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F5D0919-8A4B-CC49-85CA-067324B57957}"/>
              </a:ext>
            </a:extLst>
          </p:cNvPr>
          <p:cNvGrpSpPr/>
          <p:nvPr/>
        </p:nvGrpSpPr>
        <p:grpSpPr>
          <a:xfrm>
            <a:off x="6990736" y="0"/>
            <a:ext cx="4770027" cy="3495368"/>
            <a:chOff x="492022" y="269234"/>
            <a:chExt cx="4405671" cy="3304252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0517DC3-6B77-214A-8BAB-C989B99984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22" y="269234"/>
              <a:ext cx="4405671" cy="3304253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D58795F-66A5-B54E-9735-4ABB21A04D90}"/>
                </a:ext>
              </a:extLst>
            </p:cNvPr>
            <p:cNvSpPr txBox="1"/>
            <p:nvPr/>
          </p:nvSpPr>
          <p:spPr>
            <a:xfrm>
              <a:off x="1814052" y="1535124"/>
              <a:ext cx="669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jet3b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0C4CE5A-92D0-594D-BE86-82709F824042}"/>
              </a:ext>
            </a:extLst>
          </p:cNvPr>
          <p:cNvGrpSpPr/>
          <p:nvPr/>
        </p:nvGrpSpPr>
        <p:grpSpPr>
          <a:xfrm>
            <a:off x="6912108" y="3424362"/>
            <a:ext cx="4927281" cy="3433638"/>
            <a:chOff x="5110697" y="288845"/>
            <a:chExt cx="4402013" cy="3166915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0BC9C077-AA04-074F-BC4A-176AD6177BD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65" b="3012"/>
            <a:stretch/>
          </p:blipFill>
          <p:spPr>
            <a:xfrm>
              <a:off x="5110697" y="288845"/>
              <a:ext cx="4402013" cy="3166915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46AE1BD-2807-2842-AF8C-1E917359D80A}"/>
                </a:ext>
              </a:extLst>
            </p:cNvPr>
            <p:cNvSpPr txBox="1"/>
            <p:nvPr/>
          </p:nvSpPr>
          <p:spPr>
            <a:xfrm>
              <a:off x="6813755" y="1535124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50Am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6C4E8E3-51FF-E148-908A-E79701A40592}"/>
              </a:ext>
            </a:extLst>
          </p:cNvPr>
          <p:cNvGrpSpPr/>
          <p:nvPr/>
        </p:nvGrpSpPr>
        <p:grpSpPr>
          <a:xfrm>
            <a:off x="589934" y="2728452"/>
            <a:ext cx="5660451" cy="3854939"/>
            <a:chOff x="3045480" y="3605745"/>
            <a:chExt cx="4504374" cy="3181275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E113B094-9F4E-E043-9FF9-491FCEDB84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15" b="3016"/>
            <a:stretch/>
          </p:blipFill>
          <p:spPr>
            <a:xfrm>
              <a:off x="3045480" y="3605745"/>
              <a:ext cx="4504374" cy="3181275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47336CE-A076-6842-BF97-99270C453AE5}"/>
                </a:ext>
              </a:extLst>
            </p:cNvPr>
            <p:cNvSpPr txBox="1"/>
            <p:nvPr/>
          </p:nvSpPr>
          <p:spPr>
            <a:xfrm>
              <a:off x="4897693" y="5014452"/>
              <a:ext cx="6171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cco2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7278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C69F6D52-6C41-F64B-AEF4-2FBDEA978B3A}"/>
              </a:ext>
            </a:extLst>
          </p:cNvPr>
          <p:cNvGrpSpPr/>
          <p:nvPr/>
        </p:nvGrpSpPr>
        <p:grpSpPr>
          <a:xfrm>
            <a:off x="6267070" y="100289"/>
            <a:ext cx="5410855" cy="3259029"/>
            <a:chOff x="5560141" y="958645"/>
            <a:chExt cx="4925961" cy="2839718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6AC38FD2-D488-1946-9E4B-CFFF5520CD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56" t="11645" r="8874"/>
            <a:stretch/>
          </p:blipFill>
          <p:spPr>
            <a:xfrm>
              <a:off x="5560141" y="958645"/>
              <a:ext cx="4925961" cy="283971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D2C95BC-D0FA-D949-8626-93A125D147D2}"/>
                </a:ext>
              </a:extLst>
            </p:cNvPr>
            <p:cNvSpPr txBox="1"/>
            <p:nvPr/>
          </p:nvSpPr>
          <p:spPr>
            <a:xfrm>
              <a:off x="9099755" y="1759961"/>
              <a:ext cx="6171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cco2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3A72BC3-A80D-7346-B86D-83FBE2CE3AAA}"/>
              </a:ext>
            </a:extLst>
          </p:cNvPr>
          <p:cNvGrpSpPr/>
          <p:nvPr/>
        </p:nvGrpSpPr>
        <p:grpSpPr>
          <a:xfrm>
            <a:off x="208881" y="2702639"/>
            <a:ext cx="5789139" cy="3741475"/>
            <a:chOff x="866612" y="690056"/>
            <a:chExt cx="4830533" cy="2908186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AE446903-CA21-F340-8B30-19E4FF25F0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3" t="11013" r="8782"/>
            <a:stretch/>
          </p:blipFill>
          <p:spPr>
            <a:xfrm>
              <a:off x="866612" y="690056"/>
              <a:ext cx="4830533" cy="290818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2639E79-5B8B-1247-85EB-DCDCA07646F8}"/>
                </a:ext>
              </a:extLst>
            </p:cNvPr>
            <p:cNvSpPr txBox="1"/>
            <p:nvPr/>
          </p:nvSpPr>
          <p:spPr>
            <a:xfrm>
              <a:off x="2846439" y="1550349"/>
              <a:ext cx="73609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50Am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4DAA6DC-4779-1843-BEC7-7DF02F389406}"/>
              </a:ext>
            </a:extLst>
          </p:cNvPr>
          <p:cNvGrpSpPr/>
          <p:nvPr/>
        </p:nvGrpSpPr>
        <p:grpSpPr>
          <a:xfrm>
            <a:off x="6171205" y="3527561"/>
            <a:ext cx="5602583" cy="3272822"/>
            <a:chOff x="2846439" y="3585178"/>
            <a:chExt cx="5602583" cy="3272822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B4E316D0-AF24-984D-942D-9B94386857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" t="11122" r="9450"/>
            <a:stretch/>
          </p:blipFill>
          <p:spPr>
            <a:xfrm>
              <a:off x="2846439" y="3585178"/>
              <a:ext cx="5602583" cy="327282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D15AEF0-BD32-2C4A-9CCF-9F1D12BFE865}"/>
                </a:ext>
              </a:extLst>
            </p:cNvPr>
            <p:cNvSpPr txBox="1"/>
            <p:nvPr/>
          </p:nvSpPr>
          <p:spPr>
            <a:xfrm>
              <a:off x="4616245" y="4630994"/>
              <a:ext cx="669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jet3b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38CCC75-9E4B-3C4D-9B5F-081B2EC62BB0}"/>
              </a:ext>
            </a:extLst>
          </p:cNvPr>
          <p:cNvGrpSpPr/>
          <p:nvPr/>
        </p:nvGrpSpPr>
        <p:grpSpPr>
          <a:xfrm>
            <a:off x="518677" y="253077"/>
            <a:ext cx="4604217" cy="2138447"/>
            <a:chOff x="518677" y="253077"/>
            <a:chExt cx="4604217" cy="2138447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5A53C1A-4407-0544-96D9-C83D41EE07FD}"/>
                </a:ext>
              </a:extLst>
            </p:cNvPr>
            <p:cNvSpPr txBox="1"/>
            <p:nvPr/>
          </p:nvSpPr>
          <p:spPr>
            <a:xfrm>
              <a:off x="518677" y="253077"/>
              <a:ext cx="29285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Ratio of </a:t>
              </a:r>
              <a:r>
                <a:rPr lang="en-US" sz="2800" baseline="30000" dirty="0"/>
                <a:t>56</a:t>
              </a:r>
              <a:r>
                <a:rPr lang="en-US" sz="2800" dirty="0"/>
                <a:t>Ni to </a:t>
              </a:r>
              <a:r>
                <a:rPr lang="en-US" sz="2800" baseline="30000" dirty="0"/>
                <a:t>44</a:t>
              </a:r>
              <a:r>
                <a:rPr lang="en-US" sz="2800" dirty="0"/>
                <a:t>Ti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96FB8FD-3B20-E942-B1DD-6DEEB346ACCB}"/>
                </a:ext>
              </a:extLst>
            </p:cNvPr>
            <p:cNvSpPr txBox="1"/>
            <p:nvPr/>
          </p:nvSpPr>
          <p:spPr>
            <a:xfrm>
              <a:off x="727875" y="1068085"/>
              <a:ext cx="439501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/>
                <a:t>Particularly sensitive to changes in peak temperature and density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sz="20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/>
                <a:t>Cassiopeia A emission lines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3461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8736F-D4D4-9840-A2E0-FB3FB6981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DD0CC-3EC8-9B41-816D-6C9988A0C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Comparison to observational data</a:t>
            </a:r>
          </a:p>
          <a:p>
            <a:r>
              <a:rPr lang="en-US" dirty="0"/>
              <a:t>More models</a:t>
            </a:r>
          </a:p>
          <a:p>
            <a:r>
              <a:rPr lang="en-US" dirty="0"/>
              <a:t>More SLR comparisons (</a:t>
            </a:r>
            <a:r>
              <a:rPr lang="en-US" baseline="30000" dirty="0"/>
              <a:t>41</a:t>
            </a:r>
            <a:r>
              <a:rPr lang="en-US" dirty="0"/>
              <a:t>Ca, </a:t>
            </a:r>
            <a:r>
              <a:rPr lang="en-US" baseline="30000" dirty="0"/>
              <a:t>60</a:t>
            </a:r>
            <a:r>
              <a:rPr lang="en-US" dirty="0"/>
              <a:t>Fe, etc.)</a:t>
            </a:r>
          </a:p>
        </p:txBody>
      </p:sp>
    </p:spTree>
    <p:extLst>
      <p:ext uri="{BB962C8B-B14F-4D97-AF65-F5344CB8AC3E}">
        <p14:creationId xmlns:p14="http://schemas.microsoft.com/office/powerpoint/2010/main" val="398426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81125"/>
          </a:xfrm>
        </p:spPr>
        <p:txBody>
          <a:bodyPr>
            <a:normAutofit/>
          </a:bodyPr>
          <a:lstStyle/>
          <a:p>
            <a:r>
              <a:rPr lang="en-US" dirty="0"/>
              <a:t>Thank you!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Special thanks to the ASU/NASA Space Grant Program, Dr. Patrick Young, and Greg Vance</a:t>
            </a:r>
          </a:p>
        </p:txBody>
      </p:sp>
    </p:spTree>
    <p:extLst>
      <p:ext uri="{BB962C8B-B14F-4D97-AF65-F5344CB8AC3E}">
        <p14:creationId xmlns:p14="http://schemas.microsoft.com/office/powerpoint/2010/main" val="2976294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8410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35295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7731</TotalTime>
  <Words>158</Words>
  <Application>Microsoft Macintosh PowerPoint</Application>
  <PresentationFormat>Widescreen</PresentationFormat>
  <Paragraphs>38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Production of Short-lived Radionuclides in Asymmetric Supernovae</vt:lpstr>
      <vt:lpstr>Purpose</vt:lpstr>
      <vt:lpstr>Three supernova simulations</vt:lpstr>
      <vt:lpstr>α-rich freezeout</vt:lpstr>
      <vt:lpstr>PowerPoint Presentation</vt:lpstr>
      <vt:lpstr>PowerPoint Presentation</vt:lpstr>
      <vt:lpstr>Future Work</vt:lpstr>
      <vt:lpstr>Thank you!</vt:lpstr>
      <vt:lpstr>Questions?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 of Substrate Choice on Graphene and Oxygen Plasma Interactions</dc:title>
  <dc:creator>Charlotte Johnson</dc:creator>
  <cp:lastModifiedBy>Charlotte Johnson</cp:lastModifiedBy>
  <cp:revision>132</cp:revision>
  <dcterms:created xsi:type="dcterms:W3CDTF">2016-04-04T03:05:47Z</dcterms:created>
  <dcterms:modified xsi:type="dcterms:W3CDTF">2018-03-31T04:51:13Z</dcterms:modified>
</cp:coreProperties>
</file>